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5300444" r:id="rId2"/>
    <p:sldId id="5300442" r:id="rId3"/>
    <p:sldId id="5300443" r:id="rId4"/>
  </p:sldIdLst>
  <p:sldSz cx="12192000" cy="6858000"/>
  <p:notesSz cx="6858000" cy="9144000"/>
  <p:custDataLst>
    <p:tags r:id="rId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4" userDrawn="1">
          <p15:clr>
            <a:srgbClr val="A4A3A4"/>
          </p15:clr>
        </p15:guide>
        <p15:guide id="2" pos="38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C88"/>
    <a:srgbClr val="D9D9D9"/>
    <a:srgbClr val="BEBEBE"/>
    <a:srgbClr val="76B7D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3" autoAdjust="0"/>
    <p:restoredTop sz="92525"/>
  </p:normalViewPr>
  <p:slideViewPr>
    <p:cSldViewPr snapToGrid="0" showGuides="1">
      <p:cViewPr varScale="1">
        <p:scale>
          <a:sx n="110" d="100"/>
          <a:sy n="110" d="100"/>
        </p:scale>
        <p:origin x="832" y="176"/>
      </p:cViewPr>
      <p:guideLst>
        <p:guide orient="horz" pos="1964"/>
        <p:guide pos="388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FD0D-298A-4C5A-AB65-45B07CD0072A}" type="datetime1">
              <a:rPr lang="nl-BE" smtClean="0"/>
              <a:t>25/05/2025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Technology, Geomatics Section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CEA44-3C55-44C8-B172-03CDC97D71EA}" type="datetime1">
              <a:rPr lang="nl-BE" smtClean="0"/>
              <a:t>25/05/2025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Technology, Geomatics Section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69DFB-13DA-4352-AF3C-DC594608D93E}" type="datetimeFigureOut">
              <a:rPr lang="nl-BE" smtClean="0"/>
              <a:t>25/05/2025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F069-455C-4C49-A507-48C74A8D97EA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69DFB-13DA-4352-AF3C-DC594608D93E}" type="datetimeFigureOut">
              <a:rPr lang="nl-BE" smtClean="0"/>
              <a:t>25/05/2025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F069-455C-4C49-A507-48C74A8D97EA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69DFB-13DA-4352-AF3C-DC594608D93E}" type="datetimeFigureOut">
              <a:rPr lang="nl-BE" smtClean="0"/>
              <a:t>25/05/2025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CF069-455C-4C49-A507-48C74A8D97EA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D5207-D360-46A8-87AF-F1B74C0A1A43}" type="datetime1">
              <a:rPr lang="nl-BE" smtClean="0"/>
              <a:t>25/05/2025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Technology, Geomatics Section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9"/>
          <a:srcRect t="6127" b="20564"/>
          <a:stretch>
            <a:fillRect/>
          </a:stretch>
        </p:blipFill>
        <p:spPr>
          <a:xfrm>
            <a:off x="14415" y="-41303"/>
            <a:ext cx="12192000" cy="62449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715" y="585967"/>
            <a:ext cx="12192000" cy="206243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4045" y="87220"/>
            <a:ext cx="2007988" cy="467255"/>
          </a:xfrm>
          <a:prstGeom prst="rect">
            <a:avLst/>
          </a:prstGeom>
        </p:spPr>
      </p:pic>
      <p:pic>
        <p:nvPicPr>
          <p:cNvPr id="10" name="图片 9" descr="logo2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1353800" y="6985"/>
            <a:ext cx="596900" cy="5556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0F6126-EAAA-F87A-D8B6-495BBE06E6E7}"/>
              </a:ext>
            </a:extLst>
          </p:cNvPr>
          <p:cNvSpPr txBox="1"/>
          <p:nvPr/>
        </p:nvSpPr>
        <p:spPr>
          <a:xfrm>
            <a:off x="259086" y="916093"/>
            <a:ext cx="8404467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" altLang="zh-CN" sz="2000" b="1" i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Rethinking Realism </a:t>
            </a:r>
            <a:r>
              <a:rPr lang="en" altLang="zh-CN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Through Human Behavior in VR city modeling LOD Design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D11F1B-8A04-9116-C80D-DE0F440E0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61" y="1815407"/>
            <a:ext cx="2886358" cy="687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D23CB2-FA6C-B9E9-2ABD-6E1F7BEDB57A}"/>
              </a:ext>
            </a:extLst>
          </p:cNvPr>
          <p:cNvSpPr txBox="1"/>
          <p:nvPr/>
        </p:nvSpPr>
        <p:spPr>
          <a:xfrm>
            <a:off x="918411" y="2683077"/>
            <a:ext cx="2080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LOD in </a:t>
            </a:r>
            <a:r>
              <a:rPr kumimoji="1" lang="en-US" altLang="zh-CN" sz="1400" dirty="0" err="1"/>
              <a:t>CityGML</a:t>
            </a:r>
            <a:r>
              <a:rPr kumimoji="1" lang="en-US" altLang="zh-CN" sz="1400" dirty="0"/>
              <a:t> 2.0 (Web)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794849-98D7-6C65-A06B-180E79D9BAE4}"/>
              </a:ext>
            </a:extLst>
          </p:cNvPr>
          <p:cNvSpPr txBox="1"/>
          <p:nvPr/>
        </p:nvSpPr>
        <p:spPr>
          <a:xfrm>
            <a:off x="264329" y="1446075"/>
            <a:ext cx="13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Background:</a:t>
            </a:r>
            <a:endParaRPr kumimoji="1"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FD9B1F-7C0C-795C-DB12-9173FB70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61" y="3314586"/>
            <a:ext cx="2442673" cy="14897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E222B6-EB6F-97F4-540F-4C12E7EF6753}"/>
              </a:ext>
            </a:extLst>
          </p:cNvPr>
          <p:cNvSpPr txBox="1"/>
          <p:nvPr/>
        </p:nvSpPr>
        <p:spPr>
          <a:xfrm>
            <a:off x="634821" y="4984135"/>
            <a:ext cx="2203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Web-based LOD application</a:t>
            </a:r>
            <a:endParaRPr kumimoji="1"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495658-7A60-7E64-13F1-362CE652A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566" y="3314586"/>
            <a:ext cx="3058558" cy="14897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32B5C4A-045A-1176-F3D4-A15E73042293}"/>
              </a:ext>
            </a:extLst>
          </p:cNvPr>
          <p:cNvSpPr txBox="1"/>
          <p:nvPr/>
        </p:nvSpPr>
        <p:spPr>
          <a:xfrm>
            <a:off x="3466521" y="4855990"/>
            <a:ext cx="231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relationship between </a:t>
            </a:r>
          </a:p>
          <a:p>
            <a:pPr algn="ctr"/>
            <a:r>
              <a:rPr kumimoji="1" lang="en-US" altLang="zh-CN" sz="1400" dirty="0"/>
              <a:t>geometric reference and LOD</a:t>
            </a:r>
            <a:endParaRPr kumimoji="1"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059739-421B-327E-ED4D-C5E1B31E5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571" y="5428327"/>
            <a:ext cx="3771900" cy="1143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CC1A6A6-3810-A703-77EF-2F6C922A33B8}"/>
              </a:ext>
            </a:extLst>
          </p:cNvPr>
          <p:cNvSpPr txBox="1"/>
          <p:nvPr/>
        </p:nvSpPr>
        <p:spPr>
          <a:xfrm>
            <a:off x="1077212" y="6538912"/>
            <a:ext cx="477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improvement of LOD concept (semantics and attributes added)</a:t>
            </a:r>
            <a:endParaRPr kumimoji="1" lang="zh-CN" altLang="en-US" sz="1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410C56-5BA0-B63E-FBE4-D12805F59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935" y="1812832"/>
            <a:ext cx="2030234" cy="101380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A130133-F95F-EA17-D116-88614289D16A}"/>
              </a:ext>
            </a:extLst>
          </p:cNvPr>
          <p:cNvSpPr txBox="1"/>
          <p:nvPr/>
        </p:nvSpPr>
        <p:spPr>
          <a:xfrm>
            <a:off x="3790900" y="2817957"/>
            <a:ext cx="217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UML graph for </a:t>
            </a:r>
          </a:p>
          <a:p>
            <a:pPr algn="ctr"/>
            <a:r>
              <a:rPr kumimoji="1" lang="en-US" altLang="zh-CN" sz="1400" dirty="0" err="1"/>
              <a:t>CityGML</a:t>
            </a:r>
            <a:r>
              <a:rPr kumimoji="1" lang="en-US" altLang="zh-CN" sz="1400" dirty="0"/>
              <a:t> Domain Extension</a:t>
            </a:r>
            <a:endParaRPr kumimoji="1" lang="zh-CN" altLang="en-US" sz="1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31212EE-DE72-20E0-CCAD-9A360FF33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723" y="2446111"/>
            <a:ext cx="1949835" cy="17369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878AA8-F8C9-D664-A328-7BA5EDDF6C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8144" y="2192215"/>
            <a:ext cx="1487089" cy="199084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534107D-75D9-BC09-16BC-829E52A1AEEC}"/>
              </a:ext>
            </a:extLst>
          </p:cNvPr>
          <p:cNvSpPr txBox="1"/>
          <p:nvPr/>
        </p:nvSpPr>
        <p:spPr>
          <a:xfrm>
            <a:off x="6740518" y="4183061"/>
            <a:ext cx="2084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cognitive load experiment</a:t>
            </a:r>
            <a:endParaRPr kumimoji="1"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E4355A-5538-CE8A-5241-7B645C898432}"/>
              </a:ext>
            </a:extLst>
          </p:cNvPr>
          <p:cNvSpPr txBox="1"/>
          <p:nvPr/>
        </p:nvSpPr>
        <p:spPr>
          <a:xfrm>
            <a:off x="9282597" y="4180015"/>
            <a:ext cx="645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VR set</a:t>
            </a:r>
            <a:endParaRPr kumimoji="1" lang="zh-CN" altLang="en-US" sz="1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CFD08B5-C20C-27AF-3E34-DE6DCDEE44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958"/>
          <a:stretch/>
        </p:blipFill>
        <p:spPr>
          <a:xfrm>
            <a:off x="10565558" y="2973794"/>
            <a:ext cx="1285564" cy="12062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927DD8-B37C-5B86-CEC3-D049F8C28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8827" y="2199396"/>
            <a:ext cx="969497" cy="64633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C59D46B-31E9-C67D-5567-0728412392B6}"/>
              </a:ext>
            </a:extLst>
          </p:cNvPr>
          <p:cNvSpPr txBox="1"/>
          <p:nvPr/>
        </p:nvSpPr>
        <p:spPr>
          <a:xfrm>
            <a:off x="10752287" y="4184898"/>
            <a:ext cx="1121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eye-tracking </a:t>
            </a:r>
          </a:p>
          <a:p>
            <a:pPr algn="ctr"/>
            <a:r>
              <a:rPr kumimoji="1" lang="en-US" altLang="zh-CN" sz="1400" dirty="0"/>
              <a:t>analysis</a:t>
            </a:r>
            <a:endParaRPr kumimoji="1"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839097A-0175-AB66-99CE-E58116B04493}"/>
              </a:ext>
            </a:extLst>
          </p:cNvPr>
          <p:cNvSpPr txBox="1"/>
          <p:nvPr/>
        </p:nvSpPr>
        <p:spPr>
          <a:xfrm>
            <a:off x="1490660" y="1455269"/>
            <a:ext cx="5089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static, discrete LOD for technical rendering efficiency</a:t>
            </a:r>
            <a:endParaRPr kumimoji="1" lang="zh-CN" altLang="en-US" dirty="0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D1F25AAC-E51F-52E3-D796-6BDEC8658B8A}"/>
              </a:ext>
            </a:extLst>
          </p:cNvPr>
          <p:cNvCxnSpPr>
            <a:cxnSpLocks/>
          </p:cNvCxnSpPr>
          <p:nvPr/>
        </p:nvCxnSpPr>
        <p:spPr>
          <a:xfrm>
            <a:off x="6551271" y="1446075"/>
            <a:ext cx="0" cy="52754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B3DEF45-0BE8-FAC1-8204-BFECC4E696EA}"/>
              </a:ext>
            </a:extLst>
          </p:cNvPr>
          <p:cNvSpPr txBox="1"/>
          <p:nvPr/>
        </p:nvSpPr>
        <p:spPr>
          <a:xfrm>
            <a:off x="6656723" y="1446075"/>
            <a:ext cx="5089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VR eye-tracking for urban &amp; cognitive studies</a:t>
            </a:r>
            <a:endParaRPr kumimoji="1"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70261A0-ABCD-54FC-4194-E3A6ED7AB4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902" b="14153"/>
          <a:stretch/>
        </p:blipFill>
        <p:spPr>
          <a:xfrm>
            <a:off x="6828683" y="4822344"/>
            <a:ext cx="2372765" cy="117748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E3E8955-5760-7A7D-3035-71255FF16B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6371" y="4708118"/>
            <a:ext cx="2780752" cy="136578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3BD9E53F-C805-0740-56DB-E73D0C5E9928}"/>
              </a:ext>
            </a:extLst>
          </p:cNvPr>
          <p:cNvSpPr txBox="1"/>
          <p:nvPr/>
        </p:nvSpPr>
        <p:spPr>
          <a:xfrm>
            <a:off x="7181698" y="6073899"/>
            <a:ext cx="179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immersive application</a:t>
            </a:r>
            <a:endParaRPr kumimoji="1"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0CDC1ED-C661-3CD5-0948-E0EE098A5A6C}"/>
              </a:ext>
            </a:extLst>
          </p:cNvPr>
          <p:cNvSpPr txBox="1"/>
          <p:nvPr/>
        </p:nvSpPr>
        <p:spPr>
          <a:xfrm>
            <a:off x="9723408" y="6073899"/>
            <a:ext cx="2103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human perspective survey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199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EB199F-E792-3098-EE16-5CBF3E648A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4743"/>
          <a:stretch/>
        </p:blipFill>
        <p:spPr>
          <a:xfrm>
            <a:off x="3730947" y="2222278"/>
            <a:ext cx="8028931" cy="45336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EA2294F-F6AD-33B8-519D-2AD5E54EF336}"/>
              </a:ext>
            </a:extLst>
          </p:cNvPr>
          <p:cNvSpPr txBox="1"/>
          <p:nvPr/>
        </p:nvSpPr>
        <p:spPr>
          <a:xfrm>
            <a:off x="259086" y="916093"/>
            <a:ext cx="8404467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" altLang="zh-CN" sz="2000" b="1" i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Rethinking Realism </a:t>
            </a:r>
            <a:r>
              <a:rPr lang="en" altLang="zh-CN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Through Human Behavior in VR city modeling LOD Design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E616C2-00AF-9CAE-EDA2-677BC3DD9D80}"/>
              </a:ext>
            </a:extLst>
          </p:cNvPr>
          <p:cNvSpPr txBox="1"/>
          <p:nvPr/>
        </p:nvSpPr>
        <p:spPr>
          <a:xfrm>
            <a:off x="264329" y="1446075"/>
            <a:ext cx="11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Objective: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2441C4-7FFF-990F-E65E-5E27E3B8A3DD}"/>
              </a:ext>
            </a:extLst>
          </p:cNvPr>
          <p:cNvSpPr txBox="1"/>
          <p:nvPr/>
        </p:nvSpPr>
        <p:spPr>
          <a:xfrm>
            <a:off x="1400537" y="1446075"/>
            <a:ext cx="10359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Find the most authentic combination of Feature Complexity, Appearance, and Semantics in VR city modeling; </a:t>
            </a:r>
          </a:p>
          <a:p>
            <a:r>
              <a:rPr kumimoji="1" lang="en-US" altLang="zh-CN" dirty="0"/>
              <a:t>and </a:t>
            </a:r>
            <a:r>
              <a:rPr kumimoji="1" lang="en" altLang="zh-CN" dirty="0"/>
              <a:t>propose a </a:t>
            </a:r>
            <a:r>
              <a:rPr kumimoji="1" lang="en" altLang="zh-CN" i="1" dirty="0"/>
              <a:t>perception-oriented LOD framework </a:t>
            </a:r>
            <a:r>
              <a:rPr kumimoji="1" lang="en" altLang="zh-CN" dirty="0"/>
              <a:t>that utilizes gaze distribution as a primary metric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F608A48-6034-D286-96A9-AFBE5C8F6245}"/>
              </a:ext>
            </a:extLst>
          </p:cNvPr>
          <p:cNvSpPr txBox="1"/>
          <p:nvPr/>
        </p:nvSpPr>
        <p:spPr>
          <a:xfrm>
            <a:off x="259086" y="2455001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Method:</a:t>
            </a:r>
            <a:endParaRPr kumimoji="1"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67F0C86-7B5C-E5E4-5985-09F083F35A7D}"/>
              </a:ext>
            </a:extLst>
          </p:cNvPr>
          <p:cNvSpPr txBox="1"/>
          <p:nvPr/>
        </p:nvSpPr>
        <p:spPr>
          <a:xfrm>
            <a:off x="285550" y="2826127"/>
            <a:ext cx="344539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Develop </a:t>
            </a:r>
            <a:r>
              <a:rPr kumimoji="1" lang="en-US" altLang="zh-CN" sz="1600" b="1" dirty="0"/>
              <a:t>an android VR application </a:t>
            </a:r>
            <a:r>
              <a:rPr kumimoji="1" lang="en-US" altLang="zh-CN" sz="1600" dirty="0"/>
              <a:t>on PICO to extract human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600" dirty="0"/>
              <a:t>Design 13 sets of scenes (different combinations of Feature Complexity, Appearance, and Semantics)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600" dirty="0"/>
              <a:t>Classify eye movement data based on AOI → Calculate the proportion in each AOI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600" dirty="0"/>
              <a:t>Use multiple indicators to calculate distribution differences: Euclidean Distance, Cosine, Divergence, ARE, Proportional Similarity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7909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8C0BE-0C62-502F-1A1B-2F13341E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3" name="图片 2" descr="图表, 树状图&#10;&#10;描述已自动生成">
            <a:extLst>
              <a:ext uri="{FF2B5EF4-FFF2-40B4-BE49-F238E27FC236}">
                <a16:creationId xmlns:a16="http://schemas.microsoft.com/office/drawing/2014/main" id="{CCF599AF-8B4B-2FDE-4DF5-89EFACAE3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8" y="1657350"/>
            <a:ext cx="3355403" cy="239671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37E6678-7804-BC29-07DE-FD935DE5A173}"/>
              </a:ext>
            </a:extLst>
          </p:cNvPr>
          <p:cNvGrpSpPr/>
          <p:nvPr/>
        </p:nvGrpSpPr>
        <p:grpSpPr>
          <a:xfrm>
            <a:off x="3831481" y="1657350"/>
            <a:ext cx="2807970" cy="5064125"/>
            <a:chOff x="9692" y="2379"/>
            <a:chExt cx="3877" cy="69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40446DF-DC09-14B7-8F96-476CE457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6790"/>
            <a:stretch>
              <a:fillRect/>
            </a:stretch>
          </p:blipFill>
          <p:spPr>
            <a:xfrm>
              <a:off x="9692" y="2379"/>
              <a:ext cx="1939" cy="699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041C73-3BE8-A0C6-75CB-E67B01286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2155" r="25209"/>
            <a:stretch>
              <a:fillRect/>
            </a:stretch>
          </p:blipFill>
          <p:spPr>
            <a:xfrm>
              <a:off x="11679" y="2379"/>
              <a:ext cx="1891" cy="6992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C122D4-3C71-B509-C6E0-D53FAA502B33}"/>
              </a:ext>
            </a:extLst>
          </p:cNvPr>
          <p:cNvSpPr txBox="1"/>
          <p:nvPr/>
        </p:nvSpPr>
        <p:spPr>
          <a:xfrm>
            <a:off x="259086" y="916093"/>
            <a:ext cx="8404467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" altLang="zh-CN" sz="2000" b="1" i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Rethinking Realism </a:t>
            </a:r>
            <a:r>
              <a:rPr lang="en" altLang="zh-CN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Through Human Behavior in VR city modeling LOD Design</a:t>
            </a:r>
          </a:p>
        </p:txBody>
      </p:sp>
      <p:pic>
        <p:nvPicPr>
          <p:cNvPr id="9" name="图片 8" descr="图表, 条形图&#10;&#10;描述已自动生成">
            <a:extLst>
              <a:ext uri="{FF2B5EF4-FFF2-40B4-BE49-F238E27FC236}">
                <a16:creationId xmlns:a16="http://schemas.microsoft.com/office/drawing/2014/main" id="{3C8940BB-59F6-B9B8-195B-FC66E7462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8" y="4054066"/>
            <a:ext cx="3200890" cy="26674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8B6A39-8586-F202-85C3-D12AED7B8256}"/>
              </a:ext>
            </a:extLst>
          </p:cNvPr>
          <p:cNvSpPr txBox="1"/>
          <p:nvPr/>
        </p:nvSpPr>
        <p:spPr>
          <a:xfrm>
            <a:off x="6674940" y="3960025"/>
            <a:ext cx="52122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LOD</a:t>
            </a:r>
            <a:r>
              <a:rPr lang="zh-CN" altLang="en-US" dirty="0"/>
              <a:t> has a significant impact on gaze distribution.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The gaze distribution of semantically related AOIs (window, sign, door, etc.) is significantly correlated with semantic intensity.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/>
              <a:t>The HML(High Feature Complexity, Mid Appearance, Low Semantic) configuration is </a:t>
            </a:r>
            <a:r>
              <a:rPr lang="en" altLang="zh-CN" u="sng" dirty="0"/>
              <a:t>closest to Real </a:t>
            </a:r>
            <a:r>
              <a:rPr lang="en" altLang="zh-CN" dirty="0"/>
              <a:t>in terms of comprehensive distance.</a:t>
            </a:r>
            <a:endParaRPr lang="zh-CN" altLang="en-US" dirty="0"/>
          </a:p>
        </p:txBody>
      </p:sp>
      <p:pic>
        <p:nvPicPr>
          <p:cNvPr id="13" name="demo.mp4">
            <a:hlinkClick r:id="" action="ppaction://media"/>
            <a:extLst>
              <a:ext uri="{FF2B5EF4-FFF2-40B4-BE49-F238E27FC236}">
                <a16:creationId xmlns:a16="http://schemas.microsoft.com/office/drawing/2014/main" id="{8759D094-00B9-DCF7-BE90-695FEF0D81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01248" y="1605313"/>
            <a:ext cx="2159643" cy="21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7cf7838-27f2-4259-97b0-664b9cfa10cc"/>
  <p:tag name="COMMONDATA" val="eyJoZGlkIjoiN2VkZGVjY2FlN2ZjZjU5ZjVkZGUzNWQxNmEyZGZlODAifQ==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3C88"/>
      </a:accent1>
      <a:accent2>
        <a:srgbClr val="4061D3"/>
      </a:accent2>
      <a:accent3>
        <a:srgbClr val="4F609C"/>
      </a:accent3>
      <a:accent4>
        <a:srgbClr val="52555F"/>
      </a:accent4>
      <a:accent5>
        <a:srgbClr val="222E57"/>
      </a:accent5>
      <a:accent6>
        <a:srgbClr val="2E2E2E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250</Words>
  <Application>Microsoft Macintosh PowerPoint</Application>
  <PresentationFormat>宽屏</PresentationFormat>
  <Paragraphs>36</Paragraphs>
  <Slides>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 zh</dc:creator>
  <cp:lastModifiedBy>苏云雷 Yunlei SU</cp:lastModifiedBy>
  <cp:revision>2594</cp:revision>
  <dcterms:created xsi:type="dcterms:W3CDTF">2019-06-19T02:08:00Z</dcterms:created>
  <dcterms:modified xsi:type="dcterms:W3CDTF">2025-05-25T13:41:29Z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CF45E6DEDBED429CBC1AEE10C10C5CB2_13</vt:lpwstr>
  </property>
</Properties>
</file>